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2" r:id="rId6"/>
    <p:sldId id="261" r:id="rId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80993" autoAdjust="0"/>
  </p:normalViewPr>
  <p:slideViewPr>
    <p:cSldViewPr snapToGrid="0">
      <p:cViewPr varScale="1">
        <p:scale>
          <a:sx n="89" d="100"/>
          <a:sy n="89" d="100"/>
        </p:scale>
        <p:origin x="166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DF7E-D082-4A06-8995-FA9E65601331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F0437-1664-4114-978C-55DD9C1859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786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62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10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512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458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38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450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B78021-B97F-086B-F94B-8EEF9D0A7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36E6F77-8DDC-7A38-4E67-39291609D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6DF028-CD50-2887-2F71-3D97E2D6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D8D8E7-16B8-7262-204E-4DE48AFB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CC6B53-B779-4955-AF99-0E1130B3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74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64E261-9BE7-9462-A8DD-06D13264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6D078B2-8AD5-886E-A30B-C406F0631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29EEE1-0D02-C44F-BD18-4B684827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F5AAC2-EA6F-745B-6DFB-3D704F2B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4B9C40-7E8A-083E-04E9-B1365CD8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19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004DDFD-4DBA-6A06-3A43-371C03311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DB12003-AABE-AFFD-093D-A11DA929E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66F108-99DA-43C7-EC01-A1F78A0E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638D1B-879A-F8E7-3840-E7A64ED8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C83EA8-C772-2E84-2E07-41CD2F18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17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DE8FCA-8555-184B-003C-64AA4B28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675B0C-437A-DA6A-4C7F-FD4678989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89029B-3B3F-6E29-4AFC-52D2FEFD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93AC03-5458-B79C-6B32-4FD4D5EF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218DC0-488D-94BF-A1E3-232AE8EB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100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74E9F9-4F82-6D0B-CE89-286D0E3F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DA53D3-26F9-8AF9-31DA-32A5C5D7A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D98015-FE9D-073E-A7D6-8D17B892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089570-8D7B-D6B9-3647-58744F75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333B2C-A7F2-0691-0F53-D8F5325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52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47AB2-2FEE-C794-A218-3D57C5C1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CF72CD-C9A7-91D4-BF7B-CA20065EF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DCA5CC5-BA2A-72B9-B606-9ED8A4C4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CA38B8-5CA5-25B1-FAA6-9C8BDF8C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96C9D2-AB94-18E0-7259-7E0F0DD4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CD3128-A9D5-340A-094D-28F4B25C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792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C358BA-9DAE-A04D-9524-1603DB82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EDBFC99-5804-E55D-4703-5D0C04016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98EF58-2152-8805-CA12-E17D5D7FE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F36742C-3FFE-AEDF-19BE-4BFEA5064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8A80BA6-0AC1-1622-2B73-FBAF44CB6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608FBC0-8C4D-8662-C73A-AA137287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3D3195E-7CCF-77B9-8493-6E5CA405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64F63B0-A8AF-1BEF-AE38-E8EB4100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74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2AA1F7-BC59-6DB9-31F7-E41C0909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722CB85-0E6F-E135-8E86-0B29DF85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2C6D36-A702-AC2D-1762-D2053CFB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D114ACF-46E5-F2A0-1CF4-2A6E9B09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07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834C2C3-3E5A-8ADB-6E73-90664E255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01F2CD6-1181-7F27-F0FD-04D18BDB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1769E35-A1BC-CBBA-43CE-FCC69972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08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AADCF-4874-D1A5-06B8-5984B686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C6682D-018F-736E-A87E-2C75FE45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94982E-66A7-7EB3-51F6-CCF2A0082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14F0A8-42CE-33D9-8C08-A0205BE9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5C6E8E-CE18-CA23-B352-756A41A0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E798F3-EBBC-46C3-99E1-629313A9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07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E89FDE-F205-88BD-375B-F898526A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57F147D-923A-6C73-C9F1-6DDB858B9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EB8966-DBCE-CC94-1CBD-33256B5D7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2CFEDF-49A7-CE30-BFB5-9FAA2643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107C93B-000D-E423-D7D0-9A339DDB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EDA420-7E6C-6A42-9436-CAAAA52F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0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36D929C-DAAE-2FA4-807A-5C7CCD7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651A00-105E-1B06-90B9-1F8975BDD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51FB58-50DB-DFDC-E0DA-126E186EB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CC138C-9A6B-9A76-4026-5745A14C5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DD0E34-97E8-3EA9-D458-F8DDF1A34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35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libris.kb.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b.uu.se/" TargetMode="External"/><Relationship Id="rId5" Type="http://schemas.openxmlformats.org/officeDocument/2006/relationships/hyperlink" Target="https://bibliotekuppsala.se/web/arena" TargetMode="External"/><Relationship Id="rId4" Type="http://schemas.openxmlformats.org/officeDocument/2006/relationships/hyperlink" Target="https://uppsalagy.welib.se/#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on.com/sv/s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va-portal.org/smash/search.jsf?dswid=-5166" TargetMode="External"/><Relationship Id="rId4" Type="http://schemas.openxmlformats.org/officeDocument/2006/relationships/hyperlink" Target="https://scholar.googl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is.kb.se/" TargetMode="External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libguides.ub.uu.se/harvard" TargetMode="External"/><Relationship Id="rId4" Type="http://schemas.openxmlformats.org/officeDocument/2006/relationships/hyperlink" Target="https://www.umu.se/bibliotek/soka-skriva-studera/skriva-referens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ndellska.s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1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1"/>
          </a:p>
        </p:txBody>
      </p:sp>
      <p:pic>
        <p:nvPicPr>
          <p:cNvPr id="9" name="Bildobjekt 8" descr="Bladskelett på bakgrund i grön nyans">
            <a:extLst>
              <a:ext uri="{FF2B5EF4-FFF2-40B4-BE49-F238E27FC236}">
                <a16:creationId xmlns:a16="http://schemas.microsoft.com/office/drawing/2014/main" id="{09D1AE43-BA1E-58E4-D841-A23482E0B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-1" r="22598" b="-1"/>
          <a:stretch>
            <a:fillRect/>
          </a:stretch>
        </p:blipFill>
        <p:spPr>
          <a:xfrm>
            <a:off x="5787099" y="0"/>
            <a:ext cx="640490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B0EC93-C9CB-F6CD-8858-C8D0CF67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82" y="2883656"/>
            <a:ext cx="6180268" cy="397434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-SE" sz="2400" b="1" kern="1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Bibliotekskataloger</a:t>
            </a:r>
            <a:br>
              <a:rPr lang="sv-SE" sz="2400" kern="1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400" b="1" kern="1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Artiklar</a:t>
            </a:r>
            <a:r>
              <a:rPr lang="sv-SE" sz="2400" b="1" kern="1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</a:t>
            </a:r>
            <a:r>
              <a:rPr lang="sv-SE" sz="2400" b="1" kern="1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sv-SE" sz="2400" b="1" kern="1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etenskapliga publikationer</a:t>
            </a:r>
            <a:r>
              <a:rPr lang="sv-SE" sz="2400" kern="1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sv-SE" sz="2400" kern="1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400" b="1" kern="1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Källhänvisning</a:t>
            </a:r>
            <a:br>
              <a:rPr lang="sv-SE" sz="2400" b="1" kern="1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400" b="1" kern="1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</a:t>
            </a:r>
            <a:br>
              <a:rPr lang="sv-SE" sz="2400" b="1" kern="1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400" b="1" kern="1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Stöd i arbetet</a:t>
            </a:r>
          </a:p>
          <a:p>
            <a:pPr marL="0" indent="0">
              <a:lnSpc>
                <a:spcPct val="150000"/>
              </a:lnSpc>
              <a:buNone/>
            </a:pPr>
            <a:endParaRPr lang="sv-SE" sz="2400" noProof="1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E23D527-55DC-E434-272A-DEAE44C4419A}"/>
              </a:ext>
            </a:extLst>
          </p:cNvPr>
          <p:cNvSpPr txBox="1"/>
          <p:nvPr/>
        </p:nvSpPr>
        <p:spPr>
          <a:xfrm>
            <a:off x="295836" y="718553"/>
            <a:ext cx="6309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Informationssökning till gymnasiearbetet</a:t>
            </a:r>
          </a:p>
        </p:txBody>
      </p:sp>
    </p:spTree>
    <p:extLst>
      <p:ext uri="{BB962C8B-B14F-4D97-AF65-F5344CB8AC3E}">
        <p14:creationId xmlns:p14="http://schemas.microsoft.com/office/powerpoint/2010/main" val="409402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1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6AF090-E1BE-EED2-6D2B-DB923485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5400" noProof="1">
                <a:latin typeface="Calibri" panose="020F0502020204030204" pitchFamily="34" charset="0"/>
                <a:cs typeface="Calibri" panose="020F0502020204030204" pitchFamily="34" charset="0"/>
              </a:rPr>
              <a:t>Sök böcker</a:t>
            </a:r>
            <a:endParaRPr lang="sv-SE" sz="5400" kern="12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objekt 4" descr="Närbild av hårdbundna böcker i olika färger som står lodrätt från ovan">
            <a:extLst>
              <a:ext uri="{FF2B5EF4-FFF2-40B4-BE49-F238E27FC236}">
                <a16:creationId xmlns:a16="http://schemas.microsoft.com/office/drawing/2014/main" id="{B6B1D9A3-41B0-AD4F-5E09-3FE9E9FDF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8" r="7379" b="-1"/>
          <a:stretch/>
        </p:blipFill>
        <p:spPr>
          <a:xfrm>
            <a:off x="521047" y="1246989"/>
            <a:ext cx="4987997" cy="4972922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104E51-52BD-B7B4-FF7F-BF4A358F8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091" y="2752979"/>
            <a:ext cx="5996958" cy="3550789"/>
          </a:xfrm>
        </p:spPr>
        <p:txBody>
          <a:bodyPr anchor="t">
            <a:normAutofit/>
          </a:bodyPr>
          <a:lstStyle/>
          <a:p>
            <a:pPr marL="342900" lvl="0" indent="-342900">
              <a:spcBef>
                <a:spcPts val="2400"/>
              </a:spcBef>
              <a:buSzPts val="1200"/>
              <a:buFont typeface="Symbol" panose="05050102010706020507" pitchFamily="18" charset="2"/>
              <a:buChar char=""/>
            </a:pPr>
            <a:r>
              <a:rPr lang="sv-SE" sz="20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Sök s</a:t>
            </a: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kolans böcker via </a:t>
            </a:r>
            <a:r>
              <a:rPr lang="sv-SE" sz="2000" u="sng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  <a:hlinkClick r:id="rId4"/>
              </a:rPr>
              <a:t>Welib</a:t>
            </a: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. </a:t>
            </a:r>
            <a:b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</a:b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Välj </a:t>
            </a:r>
            <a:r>
              <a:rPr lang="sv-SE" sz="2000" b="1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Lundellska skolan</a:t>
            </a: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högst upp för våra böcker</a:t>
            </a:r>
            <a:r>
              <a:rPr lang="sv-SE" sz="2000" noProof="1"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.</a:t>
            </a:r>
            <a:b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</a:b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Skriv upp </a:t>
            </a:r>
            <a:r>
              <a:rPr lang="sv-SE" sz="2000" b="1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signum </a:t>
            </a: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så att du hittar rätt bokhylla.</a:t>
            </a:r>
            <a:endParaRPr lang="sv-SE" sz="20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400"/>
              </a:spcBef>
              <a:buSzPts val="1200"/>
              <a:buFont typeface="Symbol" panose="05050102010706020507" pitchFamily="18" charset="2"/>
              <a:buChar char=""/>
            </a:pP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Skriv upp </a:t>
            </a:r>
            <a:r>
              <a:rPr lang="sv-SE" sz="2000" b="1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ämnesord</a:t>
            </a: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efterhand och använd dem när du söker vidare.</a:t>
            </a:r>
            <a:endParaRPr lang="sv-SE" sz="20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400"/>
              </a:spcBef>
              <a:buSzPts val="1200"/>
              <a:buFont typeface="Symbol" panose="05050102010706020507" pitchFamily="18" charset="2"/>
              <a:buChar char=""/>
            </a:pP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Hittar du inte det du söker? Testa </a:t>
            </a:r>
            <a:r>
              <a:rPr lang="sv-SE" sz="2000" u="sng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  <a:hlinkClick r:id="rId5"/>
              </a:rPr>
              <a:t>Bibliotek Uppsala</a:t>
            </a: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och </a:t>
            </a:r>
            <a:r>
              <a:rPr lang="sv-SE" sz="2000" u="sng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  <a:hlinkClick r:id="rId6"/>
              </a:rPr>
              <a:t>Uppsala universitetsbibliotek</a:t>
            </a: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.</a:t>
            </a:r>
            <a:endParaRPr lang="sv-SE" sz="20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400"/>
              </a:spcBef>
              <a:buSzPts val="1200"/>
              <a:buFont typeface="Symbol" panose="05050102010706020507" pitchFamily="18" charset="2"/>
              <a:buChar char=""/>
            </a:pPr>
            <a:r>
              <a:rPr lang="sv-SE" sz="2000" noProof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För att referenslistan ska bli rätt, använd </a:t>
            </a:r>
            <a:r>
              <a:rPr lang="sv-SE" sz="2000" u="sng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Libris</a:t>
            </a:r>
            <a:r>
              <a:rPr lang="sv-SE" sz="2000" u="sng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v-SE" sz="20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1700" noProof="1"/>
          </a:p>
        </p:txBody>
      </p:sp>
    </p:spTree>
    <p:extLst>
      <p:ext uri="{BB962C8B-B14F-4D97-AF65-F5344CB8AC3E}">
        <p14:creationId xmlns:p14="http://schemas.microsoft.com/office/powerpoint/2010/main" val="116157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2356ED51-45B7-7ABB-0FFF-68ECC6F79445}"/>
              </a:ext>
            </a:extLst>
          </p:cNvPr>
          <p:cNvSpPr/>
          <p:nvPr/>
        </p:nvSpPr>
        <p:spPr>
          <a:xfrm>
            <a:off x="505609" y="2193569"/>
            <a:ext cx="5398603" cy="37304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1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1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A5FCD3B-871A-F75F-7FE5-3CCB7C94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321" y="156481"/>
            <a:ext cx="8952783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kern="1200" noProof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Artiklar &amp; vetenskapliga publikationer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A43CCA-8E30-EB90-796F-DBE808E8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859" y="1984925"/>
            <a:ext cx="6201393" cy="457724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sv-SE" sz="2600" b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Vetenskaplig</a:t>
            </a: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600" b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artikel</a:t>
            </a: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Skrivs av forskare och granskas av andra experter inom fältet (Peer review)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Publiceras i akademiska tidskrifter eller på webben</a:t>
            </a:r>
            <a:endParaRPr lang="sv-SE" sz="2600" noProof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sv-SE" sz="2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EBSCO</a:t>
            </a:r>
            <a:r>
              <a:rPr lang="sv-SE" sz="2600" b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artikeldatabas</a:t>
            </a:r>
            <a:r>
              <a:rPr lang="sv-SE" sz="2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via </a:t>
            </a:r>
            <a:r>
              <a:rPr lang="sv-SE" sz="2600" u="sng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Skolon</a:t>
            </a:r>
            <a:endParaRPr lang="sv-SE" sz="2600" u="sng" noProof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sv-SE" sz="2600" u="sng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Google </a:t>
            </a:r>
            <a:r>
              <a:rPr lang="sv-SE" sz="2600" u="sng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S</a:t>
            </a:r>
            <a:r>
              <a:rPr lang="sv-SE" sz="2600" u="sng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cholar</a:t>
            </a:r>
            <a:r>
              <a:rPr lang="sv-SE" sz="2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sökmotor med vetenskapligt fo</a:t>
            </a: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sv-SE" sz="2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</a:t>
            </a:r>
            <a:endParaRPr lang="sv-SE" sz="2600" noProof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sv-SE" sz="2600" u="sng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DiVA</a:t>
            </a: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en öppen artikeldatabas. </a:t>
            </a:r>
            <a:b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6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Studentuppsatser kan användas som inspiration (t.ex. teorier, metod, källor) </a:t>
            </a:r>
            <a:endParaRPr lang="sv-SE" sz="2400" noProof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627D619-E2DC-D03D-D31B-BB684013CD12}"/>
              </a:ext>
            </a:extLst>
          </p:cNvPr>
          <p:cNvSpPr txBox="1"/>
          <p:nvPr/>
        </p:nvSpPr>
        <p:spPr>
          <a:xfrm>
            <a:off x="354409" y="1984925"/>
            <a:ext cx="5164645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2000" b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Populärvetenskaplig artikel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Publiceras i tidskrifter eller dagstidningar 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Förmedlar nyheter och vetenskaplig information på ett förståeligt sätt </a:t>
            </a:r>
            <a:b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 en allmän läsekrets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Artikelsök – en artikeldatabas i </a:t>
            </a:r>
            <a:r>
              <a:rPr lang="sv-SE" sz="2000" u="sng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Skolon</a:t>
            </a:r>
            <a:endParaRPr lang="sv-SE" sz="2000" u="sng" noProof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noProof="1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E0942C9E-220E-4AC0-A582-7C77AE6EA817}"/>
              </a:ext>
            </a:extLst>
          </p:cNvPr>
          <p:cNvCxnSpPr/>
          <p:nvPr/>
        </p:nvCxnSpPr>
        <p:spPr>
          <a:xfrm>
            <a:off x="5437610" y="1984925"/>
            <a:ext cx="0" cy="4485939"/>
          </a:xfrm>
          <a:prstGeom prst="line">
            <a:avLst/>
          </a:prstGeom>
          <a:ln w="76200">
            <a:solidFill>
              <a:srgbClr val="FF980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443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623EF9-2680-1213-7351-E9135208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noProof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Källhänvisning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977DC7-82EF-9402-F1F1-77C318883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636" y="2209023"/>
            <a:ext cx="7178628" cy="45359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noProof="1"/>
              <a:t>Ni ska redovisa era källor i en </a:t>
            </a:r>
            <a:r>
              <a:rPr lang="en-US" sz="2000" b="1" noProof="1"/>
              <a:t>referenslista</a:t>
            </a:r>
            <a:r>
              <a:rPr lang="en-US" sz="2000" noProof="1"/>
              <a:t> och i </a:t>
            </a:r>
            <a:r>
              <a:rPr lang="en-US" sz="2000" b="1" noProof="1"/>
              <a:t>löpande text.</a:t>
            </a:r>
            <a:br>
              <a:rPr lang="en-US" sz="2000" b="1" noProof="1"/>
            </a:br>
            <a:endParaRPr lang="en-US" sz="2000" b="1" noProof="1"/>
          </a:p>
          <a:p>
            <a:pPr lvl="1"/>
            <a:r>
              <a:rPr lang="en-US" sz="2000" b="0" i="0" noProof="1">
                <a:effectLst/>
                <a:highlight>
                  <a:srgbClr val="FFFFFF"/>
                </a:highlight>
                <a:hlinkClick r:id="rId3"/>
              </a:rPr>
              <a:t>Libris </a:t>
            </a:r>
            <a:r>
              <a:rPr lang="en-US" sz="2000" b="0" i="0" noProof="1">
                <a:effectLst/>
                <a:highlight>
                  <a:srgbClr val="FFFFFF"/>
                </a:highlight>
              </a:rPr>
              <a:t>- referera till böcker, snabbt och enkelt.</a:t>
            </a:r>
          </a:p>
          <a:p>
            <a:pPr marL="0"/>
            <a:endParaRPr lang="en-US" sz="2000" noProof="1">
              <a:highlight>
                <a:srgbClr val="FFFFFF"/>
              </a:highlight>
            </a:endParaRPr>
          </a:p>
          <a:p>
            <a:pPr lvl="1"/>
            <a:r>
              <a:rPr lang="en-US" sz="2000" noProof="1">
                <a:highlight>
                  <a:srgbClr val="FFFFFF"/>
                </a:highlight>
                <a:hlinkClick r:id="rId4"/>
              </a:rPr>
              <a:t>Referera enligt Harvardsystemet </a:t>
            </a:r>
            <a:r>
              <a:rPr lang="en-US" sz="2000" b="0" i="0" noProof="1">
                <a:effectLst/>
                <a:highlight>
                  <a:srgbClr val="FFFFFF"/>
                </a:highlight>
              </a:rPr>
              <a:t>– Umeå</a:t>
            </a:r>
            <a:r>
              <a:rPr lang="en-US" sz="2000" noProof="1">
                <a:highlight>
                  <a:srgbClr val="FFFFFF"/>
                </a:highlight>
              </a:rPr>
              <a:t>s</a:t>
            </a:r>
            <a:r>
              <a:rPr lang="en-US" sz="2000" b="0" i="0" noProof="1">
                <a:effectLst/>
                <a:highlight>
                  <a:srgbClr val="FFFFFF"/>
                </a:highlight>
              </a:rPr>
              <a:t> variant. </a:t>
            </a:r>
            <a:br>
              <a:rPr lang="en-US" sz="2000" b="0" i="0" noProof="1">
                <a:effectLst/>
                <a:highlight>
                  <a:srgbClr val="FFFFFF"/>
                </a:highlight>
              </a:rPr>
            </a:br>
            <a:r>
              <a:rPr lang="en-US" sz="2000" b="0" i="0" noProof="1">
                <a:effectLst/>
                <a:highlight>
                  <a:srgbClr val="FFFFFF"/>
                </a:highlight>
              </a:rPr>
              <a:t>(Den här använder vi på skolan i första hand.)</a:t>
            </a:r>
          </a:p>
          <a:p>
            <a:endParaRPr lang="en-US" sz="2000" b="0" i="0" noProof="1">
              <a:effectLst/>
              <a:highlight>
                <a:srgbClr val="FFFFFF"/>
              </a:highlight>
              <a:hlinkClick r:id="rId5"/>
            </a:endParaRPr>
          </a:p>
          <a:p>
            <a:pPr lvl="1"/>
            <a:r>
              <a:rPr lang="en-US" sz="2000" b="0" i="0" noProof="1">
                <a:effectLst/>
                <a:highlight>
                  <a:srgbClr val="FFFFFF"/>
                </a:highlight>
                <a:hlinkClick r:id="rId5"/>
              </a:rPr>
              <a:t>Referera enligt Harvardsystemet</a:t>
            </a:r>
            <a:r>
              <a:rPr lang="en-US" sz="2000" b="0" i="0" noProof="1">
                <a:effectLst/>
                <a:highlight>
                  <a:srgbClr val="FFFFFF"/>
                </a:highlight>
              </a:rPr>
              <a:t> – </a:t>
            </a:r>
            <a:r>
              <a:rPr lang="en-US" sz="2000" noProof="1">
                <a:highlight>
                  <a:srgbClr val="FFFFFF"/>
                </a:highlight>
              </a:rPr>
              <a:t>Uppsala</a:t>
            </a:r>
            <a:r>
              <a:rPr lang="en-US" sz="2000" b="0" i="0" noProof="1">
                <a:effectLst/>
                <a:highlight>
                  <a:srgbClr val="FFFFFF"/>
                </a:highlight>
              </a:rPr>
              <a:t>s variant. </a:t>
            </a:r>
            <a:br>
              <a:rPr lang="en-US" sz="2000" b="0" i="0" noProof="1">
                <a:effectLst/>
                <a:highlight>
                  <a:srgbClr val="FFFFFF"/>
                </a:highlight>
              </a:rPr>
            </a:br>
            <a:r>
              <a:rPr lang="en-US" sz="2000" b="0" i="0" noProof="1">
                <a:effectLst/>
                <a:highlight>
                  <a:srgbClr val="FFFFFF"/>
                </a:highlight>
              </a:rPr>
              <a:t>(Om du inte hittar det du söker i Umeås guide.) </a:t>
            </a:r>
            <a:endParaRPr lang="en-US" sz="2000" noProof="1"/>
          </a:p>
        </p:txBody>
      </p:sp>
      <p:pic>
        <p:nvPicPr>
          <p:cNvPr id="7" name="Graphic 6" descr="Böcker">
            <a:extLst>
              <a:ext uri="{FF2B5EF4-FFF2-40B4-BE49-F238E27FC236}">
                <a16:creationId xmlns:a16="http://schemas.microsoft.com/office/drawing/2014/main" id="{0C142F31-2A8A-F945-0E59-7741E784C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5662" y="2184914"/>
            <a:ext cx="3755915" cy="3755915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0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D0F481C5-EE97-47E2-C328-FA424865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691" y="1007124"/>
            <a:ext cx="2234776" cy="936865"/>
          </a:xfrm>
        </p:spPr>
        <p:txBody>
          <a:bodyPr anchor="b">
            <a:normAutofit/>
          </a:bodyPr>
          <a:lstStyle/>
          <a:p>
            <a:r>
              <a:rPr lang="sv-SE" sz="5000" noProof="1">
                <a:latin typeface="Calibri" panose="020F0502020204030204" pitchFamily="34" charset="0"/>
                <a:cs typeface="Calibri" panose="020F0502020204030204" pitchFamily="34" charset="0"/>
              </a:rPr>
              <a:t>Metod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C9EB4B4-8A0B-5082-FDA0-781B7652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1" b="11101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4FEE31D-3C41-5C08-D289-70A626B0C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 b="7334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B4D47EC-9866-D471-E896-B265A33F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475344"/>
            <a:ext cx="7211389" cy="3893183"/>
          </a:xfrm>
        </p:spPr>
        <p:txBody>
          <a:bodyPr>
            <a:normAutofit/>
          </a:bodyPr>
          <a:lstStyle/>
          <a:p>
            <a:pPr indent="0">
              <a:spcAft>
                <a:spcPts val="800"/>
              </a:spcAft>
              <a:buNone/>
            </a:pPr>
            <a:r>
              <a:rPr lang="sv-SE" sz="20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 ska använda minst 1 metodbok.</a:t>
            </a:r>
          </a:p>
          <a:p>
            <a:pPr indent="0">
              <a:spcAft>
                <a:spcPts val="800"/>
              </a:spcAft>
              <a:buNone/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Vilken/vilka metoder ska ni använda er av? </a:t>
            </a:r>
          </a:p>
          <a:p>
            <a:pPr marL="1028700" lvl="1" indent="-342900">
              <a:spcAft>
                <a:spcPts val="800"/>
              </a:spcAft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T.ex. </a:t>
            </a:r>
            <a:r>
              <a:rPr lang="sv-SE" sz="2000" b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skrivbordsundersökning</a:t>
            </a: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(litteraturstudie), </a:t>
            </a:r>
            <a:r>
              <a:rPr lang="sv-SE" sz="2000" b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intervju</a:t>
            </a:r>
          </a:p>
          <a:p>
            <a:pPr marL="1028700" lvl="1" indent="-342900">
              <a:spcAft>
                <a:spcPts val="800"/>
              </a:spcAft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sv-SE" sz="2000" b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skrivbordsundersökning</a:t>
            </a: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baseras på data som redan finns tillgänglig, till exempel statistik, branschrapporter eller tidigare undersökningar/forskning</a:t>
            </a:r>
          </a:p>
          <a:p>
            <a:pPr indent="0">
              <a:spcAft>
                <a:spcPts val="800"/>
              </a:spcAft>
              <a:buNone/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Bibliotekets metodlitteratur</a:t>
            </a:r>
          </a:p>
          <a:p>
            <a:pPr marL="1028700" lvl="1" indent="-342900">
              <a:spcAft>
                <a:spcPts val="800"/>
              </a:spcAft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Läs på plats eller kopiera/fotografera. Inga utlån!</a:t>
            </a:r>
          </a:p>
          <a:p>
            <a:pPr marL="1028700" lvl="1" indent="-342900">
              <a:spcAft>
                <a:spcPts val="800"/>
              </a:spcAft>
            </a:pPr>
            <a:r>
              <a:rPr lang="sv-SE" sz="20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Tips: Börja med </a:t>
            </a:r>
            <a:r>
              <a:rPr lang="sv-SE" sz="2000" i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Gymnasiearbetet – en handbok</a:t>
            </a:r>
          </a:p>
          <a:p>
            <a:pPr marL="1028700" lvl="1" indent="-342900">
              <a:spcAft>
                <a:spcPts val="800"/>
              </a:spcAft>
            </a:pPr>
            <a:endParaRPr lang="sv-SE" sz="2000" noProof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800"/>
              </a:spcAft>
            </a:pPr>
            <a:endParaRPr lang="sv-SE" sz="2200" noProof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4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04799B-CA93-E930-8ACA-9BE6C552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70" y="762495"/>
            <a:ext cx="4368602" cy="1218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5000" noProof="1">
                <a:latin typeface="Calibri" panose="020F0502020204030204" pitchFamily="34" charset="0"/>
                <a:cs typeface="Calibri" panose="020F0502020204030204" pitchFamily="34" charset="0"/>
              </a:rPr>
              <a:t>Stöd i arbetet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85A4FE-CBC1-BA41-2B9E-1E5CE1BB0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70" y="2532971"/>
            <a:ext cx="5914199" cy="29534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sv-SE" sz="2000" noProof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Lundellska.se</a:t>
            </a:r>
            <a:r>
              <a:rPr lang="sv-SE" sz="2000" noProof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noProof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sv-SE" sz="2000" noProof="1">
                <a:latin typeface="Calibri" panose="020F0502020204030204" pitchFamily="34" charset="0"/>
                <a:cs typeface="Calibri" panose="020F0502020204030204" pitchFamily="34" charset="0"/>
              </a:rPr>
              <a:t>Biblioteket</a:t>
            </a:r>
          </a:p>
          <a:p>
            <a:pPr lvl="1">
              <a:lnSpc>
                <a:spcPct val="150000"/>
              </a:lnSpc>
            </a:pPr>
            <a:r>
              <a:rPr lang="sv-SE" sz="2000" b="1" noProof="1">
                <a:latin typeface="Calibri" panose="020F0502020204030204" pitchFamily="34" charset="0"/>
                <a:cs typeface="Calibri" panose="020F0502020204030204" pitchFamily="34" charset="0"/>
              </a:rPr>
              <a:t>Snabblänkar</a:t>
            </a:r>
            <a:r>
              <a:rPr lang="sv-SE" sz="2000" noProof="1">
                <a:latin typeface="Calibri" panose="020F0502020204030204" pitchFamily="34" charset="0"/>
                <a:cs typeface="Calibri" panose="020F0502020204030204" pitchFamily="34" charset="0"/>
              </a:rPr>
              <a:t> till bibliotekskatalog, Skolon och inlogg till tidningar och tidskrifter</a:t>
            </a:r>
          </a:p>
          <a:p>
            <a:pPr lvl="1">
              <a:lnSpc>
                <a:spcPct val="150000"/>
              </a:lnSpc>
            </a:pPr>
            <a:r>
              <a:rPr lang="sv-SE" sz="2000" b="1" noProof="1">
                <a:latin typeface="Calibri" panose="020F0502020204030204" pitchFamily="34" charset="0"/>
                <a:cs typeface="Calibri" panose="020F0502020204030204" pitchFamily="34" charset="0"/>
              </a:rPr>
              <a:t>Länksamling</a:t>
            </a:r>
            <a:r>
              <a:rPr lang="sv-SE" sz="2000" noProof="1">
                <a:latin typeface="Calibri" panose="020F0502020204030204" pitchFamily="34" charset="0"/>
                <a:cs typeface="Calibri" panose="020F0502020204030204" pitchFamily="34" charset="0"/>
              </a:rPr>
              <a:t>: Juridik och politik</a:t>
            </a:r>
          </a:p>
          <a:p>
            <a:pPr lvl="1">
              <a:lnSpc>
                <a:spcPct val="150000"/>
              </a:lnSpc>
            </a:pPr>
            <a:r>
              <a:rPr lang="sv-SE" sz="2000" b="1" noProof="1">
                <a:latin typeface="Calibri" panose="020F0502020204030204" pitchFamily="34" charset="0"/>
                <a:cs typeface="Calibri" panose="020F0502020204030204" pitchFamily="34" charset="0"/>
              </a:rPr>
              <a:t>Hjälp vid skolarbeten</a:t>
            </a:r>
            <a:r>
              <a:rPr lang="sv-SE" sz="2000" noProof="1">
                <a:latin typeface="Calibri" panose="020F0502020204030204" pitchFamily="34" charset="0"/>
                <a:cs typeface="Calibri" panose="020F0502020204030204" pitchFamily="34" charset="0"/>
              </a:rPr>
              <a:t>: denna pp</a:t>
            </a:r>
            <a:br>
              <a:rPr lang="sv-SE" sz="2000" noProof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2000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200" noProof="1"/>
          </a:p>
        </p:txBody>
      </p:sp>
      <p:pic>
        <p:nvPicPr>
          <p:cNvPr id="5" name="Bildobjekt 4" descr="En bild som visar illustration, clipart, Grafik, grafisk design&#10;&#10;Automatiskt genererad beskrivning">
            <a:extLst>
              <a:ext uri="{FF2B5EF4-FFF2-40B4-BE49-F238E27FC236}">
                <a16:creationId xmlns:a16="http://schemas.microsoft.com/office/drawing/2014/main" id="{DF6E3F49-E900-7B08-3935-BE0F39BBD5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t="302" r="17057"/>
          <a:stretch/>
        </p:blipFill>
        <p:spPr>
          <a:xfrm>
            <a:off x="6821009" y="10"/>
            <a:ext cx="537099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790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340</Words>
  <Application>Microsoft Office PowerPoint</Application>
  <PresentationFormat>Bredbild</PresentationFormat>
  <Paragraphs>44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Symbol</vt:lpstr>
      <vt:lpstr>Office-tema</vt:lpstr>
      <vt:lpstr>PowerPoint-presentation</vt:lpstr>
      <vt:lpstr>Sök böcker</vt:lpstr>
      <vt:lpstr>Artiklar &amp; vetenskapliga publikationer</vt:lpstr>
      <vt:lpstr>Källhänvisning</vt:lpstr>
      <vt:lpstr>Metod</vt:lpstr>
      <vt:lpstr>Stöd i arbetet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Åström Maria</dc:creator>
  <cp:lastModifiedBy>Åström Maria</cp:lastModifiedBy>
  <cp:revision>39</cp:revision>
  <cp:lastPrinted>2025-09-08T14:04:06Z</cp:lastPrinted>
  <dcterms:created xsi:type="dcterms:W3CDTF">2024-10-14T11:41:22Z</dcterms:created>
  <dcterms:modified xsi:type="dcterms:W3CDTF">2025-09-30T14:52:12Z</dcterms:modified>
</cp:coreProperties>
</file>