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20" autoAdjust="0"/>
    <p:restoredTop sz="80935" autoAdjust="0"/>
  </p:normalViewPr>
  <p:slideViewPr>
    <p:cSldViewPr snapToGrid="0">
      <p:cViewPr varScale="1">
        <p:scale>
          <a:sx n="89" d="100"/>
          <a:sy n="89" d="100"/>
        </p:scale>
        <p:origin x="16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8DF7E-D082-4A06-8995-FA9E65601331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F0437-1664-4114-978C-55DD9C1859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786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F0437-1664-4114-978C-55DD9C1859E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9627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F0437-1664-4114-978C-55DD9C1859E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108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F0437-1664-4114-978C-55DD9C1859E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4771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F0437-1664-4114-978C-55DD9C1859E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5125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F0437-1664-4114-978C-55DD9C1859E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4504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F0437-1664-4114-978C-55DD9C1859E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8458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F0437-1664-4114-978C-55DD9C1859E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0389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F0437-1664-4114-978C-55DD9C1859E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0599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B78021-B97F-086B-F94B-8EEF9D0A7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36E6F77-8DDC-7A38-4E67-39291609D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36DF028-CD50-2887-2F71-3D97E2D6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D8D8E7-16B8-7262-204E-4DE48AFBD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CC6B53-B779-4955-AF99-0E1130B3F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5740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64E261-9BE7-9462-A8DD-06D132645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6D078B2-8AD5-886E-A30B-C406F0631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29EEE1-0D02-C44F-BD18-4B6848276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2F5AAC2-EA6F-745B-6DFB-3D704F2BD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4B9C40-7E8A-083E-04E9-B1365CD8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19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004DDFD-4DBA-6A06-3A43-371C03311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DB12003-AABE-AFFD-093D-A11DA929E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066F108-99DA-43C7-EC01-A1F78A0E7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638D1B-879A-F8E7-3840-E7A64ED86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C83EA8-C772-2E84-2E07-41CD2F18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917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DE8FCA-8555-184B-003C-64AA4B288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675B0C-437A-DA6A-4C7F-FD4678989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089029B-3B3F-6E29-4AFC-52D2FEFDF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C93AC03-5458-B79C-6B32-4FD4D5EF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218DC0-488D-94BF-A1E3-232AE8EB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100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74E9F9-4F82-6D0B-CE89-286D0E3F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2DA53D3-26F9-8AF9-31DA-32A5C5D7A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D98015-FE9D-073E-A7D6-8D17B892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089570-8D7B-D6B9-3647-58744F759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3333B2C-A7F2-0691-0F53-D8F5325A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552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347AB2-2FEE-C794-A218-3D57C5C1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CF72CD-C9A7-91D4-BF7B-CA20065EF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DCA5CC5-BA2A-72B9-B606-9ED8A4C48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CCA38B8-5CA5-25B1-FAA6-9C8BDF8C0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796C9D2-AB94-18E0-7259-7E0F0DD4A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CD3128-A9D5-340A-094D-28F4B25CF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792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C358BA-9DAE-A04D-9524-1603DB82E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EDBFC99-5804-E55D-4703-5D0C04016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98EF58-2152-8805-CA12-E17D5D7FE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F36742C-3FFE-AEDF-19BE-4BFEA5064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8A80BA6-0AC1-1622-2B73-FBAF44CB6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608FBC0-8C4D-8662-C73A-AA1372876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3D3195E-7CCF-77B9-8493-6E5CA405F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64F63B0-A8AF-1BEF-AE38-E8EB41002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374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2AA1F7-BC59-6DB9-31F7-E41C09098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722CB85-0E6F-E135-8E86-0B29DF85C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62C6D36-A702-AC2D-1762-D2053CFB8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D114ACF-46E5-F2A0-1CF4-2A6E9B093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907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834C2C3-3E5A-8ADB-6E73-90664E255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01F2CD6-1181-7F27-F0FD-04D18BDB7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1769E35-A1BC-CBBA-43CE-FCC69972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908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EAADCF-4874-D1A5-06B8-5984B686E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C6682D-018F-736E-A87E-2C75FE459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794982E-66A7-7EB3-51F6-CCF2A0082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B14F0A8-42CE-33D9-8C08-A0205BE9F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F5C6E8E-CE18-CA23-B352-756A41A0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EE798F3-EBBC-46C3-99E1-629313A9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407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E89FDE-F205-88BD-375B-F898526AE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57F147D-923A-6C73-C9F1-6DDB858B9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EB8966-DBCE-CC94-1CBD-33256B5D7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82CFEDF-49A7-CE30-BFB5-9FAA26439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3138-4E48-4E90-8774-5A6B0B07FDB2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107C93B-000D-E423-D7D0-9A339DDBA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0EDA420-7E6C-6A42-9436-CAAAA52F8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701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36D929C-DAAE-2FA4-807A-5C7CCD7B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F651A00-105E-1B06-90B9-1F8975BDD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51FB58-50DB-DFDC-E0DA-126E186EB8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963138-4E48-4E90-8774-5A6B0B07FDB2}" type="datetimeFigureOut">
              <a:rPr lang="sv-SE" smtClean="0"/>
              <a:t>2025-09-30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CC138C-9A6B-9A76-4026-5745A14C5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DD0E34-97E8-3EA9-D458-F8DDF1A34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45C6BB-9209-426B-A205-6BE3A156EA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435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libris.kb.s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b.uu.se/" TargetMode="External"/><Relationship Id="rId5" Type="http://schemas.openxmlformats.org/officeDocument/2006/relationships/hyperlink" Target="https://bibliotekuppsala.se/web/arena" TargetMode="External"/><Relationship Id="rId4" Type="http://schemas.openxmlformats.org/officeDocument/2006/relationships/hyperlink" Target="https://uppsalagy.welib.se/#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kolon.com/sv/s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kolon.com/sv/s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holar.google.com/" TargetMode="External"/><Relationship Id="rId4" Type="http://schemas.openxmlformats.org/officeDocument/2006/relationships/hyperlink" Target="http://www.diva-portal.org/smash/search.jsf?dswid=-516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ndellska.s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https://www.slu.se/forskning/" TargetMode="External"/><Relationship Id="rId4" Type="http://schemas.openxmlformats.org/officeDocument/2006/relationships/hyperlink" Target="https://www.uu.se/forsknin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libris.kb.se/" TargetMode="External"/><Relationship Id="rId7" Type="http://schemas.openxmlformats.org/officeDocument/2006/relationships/hyperlink" Target="https://kib.ki.se/skriva-referera/skriva-referenser-att-ange-kalla/referensguider/referensguide-apa-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hb.se/biblioteket/skriva-och-referera/referera-till-kallor/guide-till-harvardsystemet/" TargetMode="External"/><Relationship Id="rId5" Type="http://schemas.openxmlformats.org/officeDocument/2006/relationships/hyperlink" Target="https://www.slu.se/site/bibliotek/skriva-och-referera/skriva-referenser/referenslista-enligt-harvard/" TargetMode="External"/><Relationship Id="rId4" Type="http://schemas.openxmlformats.org/officeDocument/2006/relationships/hyperlink" Target="https://www.umu.se/bibliotek/soka-skriva-studera/skriva-referenser/harvard-skriva-referenslista/" TargetMode="External"/><Relationship Id="rId9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B0EC93-C9CB-F6CD-8858-C8D0CF677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Bibliotekskataloger</a:t>
            </a:r>
            <a:br>
              <a:rPr lang="sv-SE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Faktadatabaser</a:t>
            </a:r>
            <a:br>
              <a:rPr lang="sv-SE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Vetenskapliga publikationer</a:t>
            </a:r>
            <a:br>
              <a:rPr lang="sv-SE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Webbsidor</a:t>
            </a:r>
            <a:r>
              <a:rPr lang="sv-SE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sv-SE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Källhänvisning</a:t>
            </a:r>
            <a:br>
              <a:rPr lang="sv-SE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</a:t>
            </a:r>
            <a:br>
              <a:rPr lang="sv-SE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v-SE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v-SE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2200" dirty="0"/>
          </a:p>
        </p:txBody>
      </p:sp>
      <p:pic>
        <p:nvPicPr>
          <p:cNvPr id="9" name="Bildobjekt 8" descr="Bladskelett på bakgrund i grön nyans">
            <a:extLst>
              <a:ext uri="{FF2B5EF4-FFF2-40B4-BE49-F238E27FC236}">
                <a16:creationId xmlns:a16="http://schemas.microsoft.com/office/drawing/2014/main" id="{09D1AE43-BA1E-58E4-D841-A23482E0B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1798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9402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D6AF090-E1BE-EED2-6D2B-DB923485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Sök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 böcker</a:t>
            </a:r>
            <a:endParaRPr lang="en-US" sz="54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Bildobjekt 4" descr="Närbild av hårdbundna böcker i olika färger som står lodrätt från ovan">
            <a:extLst>
              <a:ext uri="{FF2B5EF4-FFF2-40B4-BE49-F238E27FC236}">
                <a16:creationId xmlns:a16="http://schemas.microsoft.com/office/drawing/2014/main" id="{B6B1D9A3-41B0-AD4F-5E09-3FE9E9FDF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8" r="7379" b="-1"/>
          <a:stretch/>
        </p:blipFill>
        <p:spPr>
          <a:xfrm>
            <a:off x="847480" y="1159025"/>
            <a:ext cx="4987997" cy="4972922"/>
          </a:xfrm>
          <a:prstGeom prst="rect">
            <a:avLst/>
          </a:prstGeom>
        </p:spPr>
      </p:pic>
      <p:sp>
        <p:nvSpPr>
          <p:cNvPr id="19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104E51-52BD-B7B4-FF7F-BF4A358F8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pPr marL="342900" lvl="0" indent="-342900">
              <a:buSzPts val="1200"/>
              <a:buFont typeface="Symbol" panose="05050102010706020507" pitchFamily="18" charset="2"/>
              <a:buChar char=""/>
            </a:pPr>
            <a:r>
              <a:rPr lang="sv-SE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Sök s</a:t>
            </a:r>
            <a:r>
              <a:rPr lang="sv-SE" sz="1700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kolans böcker via </a:t>
            </a:r>
            <a:r>
              <a:rPr lang="sv-SE" sz="1700" u="sng" dirty="0" err="1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  <a:hlinkClick r:id="rId4"/>
              </a:rPr>
              <a:t>Welib</a:t>
            </a:r>
            <a:r>
              <a:rPr lang="sv-SE" sz="1700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. Välj </a:t>
            </a:r>
            <a:r>
              <a:rPr lang="sv-SE" sz="1700" b="1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Lundellska skolan</a:t>
            </a:r>
            <a:r>
              <a:rPr lang="sv-SE" sz="1700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 högst upp för våra böcker</a:t>
            </a:r>
            <a:r>
              <a:rPr lang="sv-SE" sz="1700" dirty="0"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.</a:t>
            </a:r>
            <a:br>
              <a:rPr lang="sv-SE" sz="1700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</a:br>
            <a:r>
              <a:rPr lang="sv-SE" sz="1700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Skriv upp </a:t>
            </a:r>
            <a:r>
              <a:rPr lang="sv-SE" sz="1700" b="1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signum </a:t>
            </a:r>
            <a:r>
              <a:rPr lang="sv-SE" sz="1700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så att du hittar rätt bokhylla.</a:t>
            </a:r>
            <a:endParaRPr lang="sv-SE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SzPts val="1200"/>
              <a:buFont typeface="Symbol" panose="05050102010706020507" pitchFamily="18" charset="2"/>
              <a:buChar char=""/>
            </a:pPr>
            <a:r>
              <a:rPr lang="sv-SE" sz="1700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Skriv upp </a:t>
            </a:r>
            <a:r>
              <a:rPr lang="sv-SE" sz="1700" b="1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ämnesord</a:t>
            </a:r>
            <a:r>
              <a:rPr lang="sv-SE" sz="1700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 efterhand och använd dem när du söker vidare.</a:t>
            </a:r>
            <a:endParaRPr lang="sv-SE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SzPts val="1200"/>
              <a:buFont typeface="Symbol" panose="05050102010706020507" pitchFamily="18" charset="2"/>
              <a:buChar char=""/>
            </a:pPr>
            <a:r>
              <a:rPr lang="sv-SE" sz="1700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Hittar du inte det du söker? Testa </a:t>
            </a:r>
            <a:r>
              <a:rPr lang="sv-SE" sz="1700" u="sng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  <a:hlinkClick r:id="rId5"/>
              </a:rPr>
              <a:t>Bibliotek Uppsala</a:t>
            </a:r>
            <a:r>
              <a:rPr lang="sv-SE" sz="1700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 och </a:t>
            </a:r>
            <a:r>
              <a:rPr lang="sv-SE" sz="1700" u="sng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  <a:hlinkClick r:id="rId6"/>
              </a:rPr>
              <a:t>Uppsala universitetsbibliotek</a:t>
            </a:r>
            <a:r>
              <a:rPr lang="sv-SE" sz="1700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.</a:t>
            </a:r>
            <a:endParaRPr lang="sv-SE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SzPts val="1200"/>
              <a:buFont typeface="Symbol" panose="05050102010706020507" pitchFamily="18" charset="2"/>
              <a:buChar char=""/>
            </a:pPr>
            <a:r>
              <a:rPr lang="sv-SE" sz="1700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För att referenslistan ska bli rätt, använd webbkatalogen </a:t>
            </a:r>
            <a:r>
              <a:rPr lang="sv-SE" sz="17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Libris</a:t>
            </a:r>
            <a:r>
              <a:rPr lang="sv-SE" sz="17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v-SE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sz="1700" dirty="0"/>
          </a:p>
        </p:txBody>
      </p:sp>
    </p:spTree>
    <p:extLst>
      <p:ext uri="{BB962C8B-B14F-4D97-AF65-F5344CB8AC3E}">
        <p14:creationId xmlns:p14="http://schemas.microsoft.com/office/powerpoint/2010/main" val="116157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5F3BB324-B93E-A2D2-C477-6D887A0B0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189" y="443770"/>
            <a:ext cx="4959603" cy="9465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Faktadatabaser</a:t>
            </a:r>
            <a:endParaRPr lang="en-US" sz="50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41477B-CB57-9B49-919B-B948AA982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07" y="1750989"/>
            <a:ext cx="6436311" cy="2945298"/>
          </a:xfrm>
        </p:spPr>
        <p:txBody>
          <a:bodyPr anchor="t">
            <a:normAutofit/>
          </a:bodyPr>
          <a:lstStyle/>
          <a:p>
            <a:pPr marL="0" indent="0">
              <a:buSzPts val="1200"/>
              <a:buNone/>
            </a:pPr>
            <a:r>
              <a:rPr lang="sv-S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faktadatabaser hittar ni bra bakgrundsfakta, </a:t>
            </a:r>
            <a:br>
              <a:rPr lang="sv-S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definitioner av begrepp och tips på sökord. </a:t>
            </a:r>
          </a:p>
          <a:p>
            <a:pPr>
              <a:buSzPts val="1200"/>
            </a:pPr>
            <a:endParaRPr lang="sv-SE" sz="20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ts val="1200"/>
            </a:pPr>
            <a:r>
              <a:rPr lang="sv-S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 rekommenderar </a:t>
            </a:r>
            <a:r>
              <a:rPr lang="sv-SE" sz="2000" b="1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NE </a:t>
            </a:r>
            <a:r>
              <a:rPr lang="sv-SE" sz="2000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och</a:t>
            </a:r>
            <a:r>
              <a:rPr lang="sv-SE" sz="2000" b="1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 Britannica </a:t>
            </a:r>
            <a:r>
              <a:rPr lang="sv-SE" sz="2000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som</a:t>
            </a:r>
            <a:r>
              <a:rPr lang="sv-SE" sz="2000" b="1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 </a:t>
            </a:r>
            <a:r>
              <a:rPr lang="sv-SE" sz="2000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finns i </a:t>
            </a:r>
            <a:r>
              <a:rPr lang="sv-SE" sz="20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Skolon</a:t>
            </a:r>
            <a:r>
              <a:rPr lang="sv-SE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buSzPts val="1200"/>
            </a:pPr>
            <a:r>
              <a:rPr lang="sv-S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Dessa betaldatabaser är faktagranskade av proffs. </a:t>
            </a:r>
          </a:p>
          <a:p>
            <a:pPr>
              <a:buSzPts val="1200"/>
            </a:pPr>
            <a:r>
              <a:rPr lang="sv-SE" sz="20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 slipper källgranska själv - spara tid och energi!</a:t>
            </a:r>
            <a:endParaRPr lang="sv-S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200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0AF7166-956D-A942-EC17-DBF290B6EB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75" t="23819" r="67670" b="34239"/>
          <a:stretch/>
        </p:blipFill>
        <p:spPr>
          <a:xfrm>
            <a:off x="6512442" y="811896"/>
            <a:ext cx="5201023" cy="4820451"/>
          </a:xfrm>
          <a:prstGeom prst="rect">
            <a:avLst/>
          </a:prstGeom>
        </p:spPr>
      </p:pic>
      <p:sp>
        <p:nvSpPr>
          <p:cNvPr id="21" name="Rectangle 16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85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9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1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1A5FCD3B-871A-F75F-7FE5-3CCB7C94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sz="41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Vetenskapliga</a:t>
            </a:r>
            <a:r>
              <a:rPr lang="en-US" sz="4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1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publikationer</a:t>
            </a:r>
            <a:endParaRPr lang="sv-SE" sz="4100" dirty="0">
              <a:solidFill>
                <a:srgbClr val="FFFFFF"/>
              </a:solidFill>
            </a:endParaRPr>
          </a:p>
        </p:txBody>
      </p:sp>
      <p:sp>
        <p:nvSpPr>
          <p:cNvPr id="28" name="Arc 13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15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DA43CCA-8E30-EB90-796F-DBE808E8E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4702" y="1526033"/>
            <a:ext cx="7285823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 kan vara</a:t>
            </a:r>
            <a:r>
              <a:rPr lang="sv-S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studentuppsatser, </a:t>
            </a:r>
            <a:br>
              <a:rPr lang="sv-S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artiklar ur akademiska tidskrifter, forskningsrapporter etc.</a:t>
            </a:r>
            <a:br>
              <a:rPr lang="sv-S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sv-S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sv-S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SzPts val="1200"/>
              <a:buFont typeface="Symbol" panose="05050102010706020507" pitchFamily="18" charset="2"/>
              <a:buChar char=""/>
            </a:pPr>
            <a:r>
              <a:rPr lang="sv-SE" sz="2000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EBSCO</a:t>
            </a:r>
            <a:r>
              <a:rPr lang="sv-SE" sz="2000" b="1" dirty="0"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 </a:t>
            </a:r>
            <a:r>
              <a:rPr lang="sv-SE" sz="2000" dirty="0"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– en artikeldatabas som </a:t>
            </a:r>
            <a:r>
              <a:rPr lang="sv-SE" sz="2000" dirty="0">
                <a:effectLst/>
                <a:latin typeface="Calibri" panose="020F0502020204030204" pitchFamily="34" charset="0"/>
                <a:ea typeface="SymbolMT"/>
                <a:cs typeface="Calibri" panose="020F0502020204030204" pitchFamily="34" charset="0"/>
              </a:rPr>
              <a:t>finns i </a:t>
            </a:r>
            <a:r>
              <a:rPr lang="sv-SE" sz="20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Skolon</a:t>
            </a:r>
            <a:endParaRPr lang="sv-SE" sz="2000" u="sng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SzPts val="1200"/>
              <a:buFont typeface="Symbol" panose="05050102010706020507" pitchFamily="18" charset="2"/>
              <a:buChar char=""/>
            </a:pPr>
            <a:r>
              <a:rPr lang="sv-SE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DiVA</a:t>
            </a:r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använd som inspiration </a:t>
            </a: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(t.ex. t</a:t>
            </a:r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eorier, metod, källor) </a:t>
            </a:r>
          </a:p>
          <a:p>
            <a:pPr marL="800100" lvl="1" indent="-342900">
              <a:buSzPts val="1200"/>
              <a:buFont typeface="Symbol" panose="05050102010706020507" pitchFamily="18" charset="2"/>
              <a:buChar char=""/>
            </a:pPr>
            <a:r>
              <a:rPr lang="sv-SE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Google </a:t>
            </a:r>
            <a:r>
              <a:rPr lang="sv-SE" sz="2000" u="sng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S</a:t>
            </a:r>
            <a:r>
              <a:rPr lang="sv-SE" sz="20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cholar</a:t>
            </a:r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en sökmotor med vetenskapligt fokus</a:t>
            </a:r>
            <a:br>
              <a:rPr lang="sv-SE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sv-SE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sz="1500" dirty="0"/>
          </a:p>
        </p:txBody>
      </p:sp>
    </p:spTree>
    <p:extLst>
      <p:ext uri="{BB962C8B-B14F-4D97-AF65-F5344CB8AC3E}">
        <p14:creationId xmlns:p14="http://schemas.microsoft.com/office/powerpoint/2010/main" val="794443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04799B-CA93-E930-8ACA-9BE6C5521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218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 err="1">
                <a:latin typeface="Calibri" panose="020F0502020204030204" pitchFamily="34" charset="0"/>
                <a:cs typeface="Calibri" panose="020F0502020204030204" pitchFamily="34" charset="0"/>
              </a:rPr>
              <a:t>Webbsidor</a:t>
            </a:r>
            <a:endParaRPr lang="en-U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85A4FE-CBC1-BA41-2B9E-1E5CE1BB07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963" y="2307062"/>
            <a:ext cx="6276512" cy="29307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Lundellska.se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Biblioteket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Snabblänkar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till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bibliotekskatalog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och till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Skolon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Länksamling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Hjälp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vid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skolarbeten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Svenska universitet - vilken forskning görs på ditt ämne? </a:t>
            </a:r>
            <a:endParaRPr lang="sv-SE" sz="20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Uppsala universitet</a:t>
            </a:r>
            <a:endParaRPr lang="sv-S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SLU</a:t>
            </a:r>
            <a:endParaRPr lang="sv-S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/>
          </a:p>
        </p:txBody>
      </p:sp>
      <p:pic>
        <p:nvPicPr>
          <p:cNvPr id="5" name="Bildobjekt 4" descr="En bild som visar illustration, clipart, Grafik, grafisk design&#10;&#10;Automatiskt genererad beskrivning">
            <a:extLst>
              <a:ext uri="{FF2B5EF4-FFF2-40B4-BE49-F238E27FC236}">
                <a16:creationId xmlns:a16="http://schemas.microsoft.com/office/drawing/2014/main" id="{DF6E3F49-E900-7B08-3935-BE0F39BBD5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" t="302" r="17057"/>
          <a:stretch/>
        </p:blipFill>
        <p:spPr>
          <a:xfrm>
            <a:off x="6821009" y="10"/>
            <a:ext cx="537099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87909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6623EF9-2680-1213-7351-E91352080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6" y="100762"/>
            <a:ext cx="5929422" cy="121624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sz="5000" dirty="0">
                <a:latin typeface="Calibri" panose="020F0502020204030204" pitchFamily="34" charset="0"/>
                <a:cs typeface="Calibri" panose="020F0502020204030204" pitchFamily="34" charset="0"/>
              </a:rPr>
              <a:t>Källhänvisning</a:t>
            </a:r>
            <a:endParaRPr lang="en-US" sz="5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977DC7-82EF-9402-F1F1-77C318883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496" y="1891161"/>
            <a:ext cx="7346010" cy="351978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Ni ska redovisa era källor i en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referenslista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och i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löpande text.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Libris 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 </a:t>
            </a:r>
            <a:r>
              <a:rPr lang="en-US" sz="2000" b="0" i="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referera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till böcker, snabbt och enkelt.</a:t>
            </a:r>
          </a:p>
          <a:p>
            <a:pPr marL="0" indent="0">
              <a:buNone/>
            </a:pPr>
            <a:endParaRPr lang="en-US" sz="2000" dirty="0"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Referera enligt Harvardsystemet 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– Umeå universitets variant. </a:t>
            </a:r>
            <a:b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Den här använder vi på skolan i första hand.</a:t>
            </a:r>
          </a:p>
          <a:p>
            <a:endParaRPr lang="en-US" sz="2000" b="0" i="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 lvl="1"/>
            <a:r>
              <a:rPr lang="en-US" sz="20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Om du inte hittar det du söker i Umeås guide kan du prova Harvardguiderna hos 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SLU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eller 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Högskolan i Borås</a:t>
            </a:r>
            <a:r>
              <a:rPr lang="en-US" sz="20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en-US" sz="20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Karolinska </a:t>
            </a:r>
            <a:r>
              <a:rPr lang="en-US" sz="20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nstitutets guide för systemet 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APA</a:t>
            </a:r>
            <a: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funkar också.</a:t>
            </a:r>
            <a:br>
              <a:rPr lang="en-US" sz="2000" b="0" i="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raphic 6" descr="Böcker">
            <a:extLst>
              <a:ext uri="{FF2B5EF4-FFF2-40B4-BE49-F238E27FC236}">
                <a16:creationId xmlns:a16="http://schemas.microsoft.com/office/drawing/2014/main" id="{0C142F31-2A8A-F945-0E59-7741E784C3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45506" y="1492624"/>
            <a:ext cx="3765176" cy="3765176"/>
          </a:xfrm>
          <a:prstGeom prst="rect">
            <a:avLst/>
          </a:prstGeom>
        </p:spPr>
      </p:pic>
      <p:sp>
        <p:nvSpPr>
          <p:cNvPr id="31" name="Rectangle 26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01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D0F481C5-EE97-47E2-C328-FA4248656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1039397"/>
            <a:ext cx="2234776" cy="936865"/>
          </a:xfrm>
        </p:spPr>
        <p:txBody>
          <a:bodyPr anchor="b">
            <a:normAutofit/>
          </a:bodyPr>
          <a:lstStyle/>
          <a:p>
            <a:r>
              <a:rPr lang="sv-SE" sz="5000" dirty="0">
                <a:latin typeface="Calibri" panose="020F0502020204030204" pitchFamily="34" charset="0"/>
                <a:cs typeface="Calibri" panose="020F0502020204030204" pitchFamily="34" charset="0"/>
              </a:rPr>
              <a:t>Metod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C9EB4B4-8A0B-5082-FDA0-781B76523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1" b="11101"/>
          <a:stretch/>
        </p:blipFill>
        <p:spPr>
          <a:xfrm>
            <a:off x="20" y="10"/>
            <a:ext cx="4041316" cy="4193753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4FEE31D-3C41-5C08-D289-70A626B0C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" b="7334"/>
          <a:stretch/>
        </p:blipFill>
        <p:spPr>
          <a:xfrm>
            <a:off x="1" y="4267200"/>
            <a:ext cx="4051081" cy="2590800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B4D47EC-9866-D471-E896-B265A33F9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95574"/>
            <a:ext cx="7348314" cy="2796377"/>
          </a:xfrm>
        </p:spPr>
        <p:txBody>
          <a:bodyPr>
            <a:normAutofit/>
          </a:bodyPr>
          <a:lstStyle/>
          <a:p>
            <a:pPr indent="0">
              <a:spcAft>
                <a:spcPts val="800"/>
              </a:spcAft>
              <a:buNone/>
            </a:pPr>
            <a:r>
              <a:rPr lang="sv-S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 ska använda minst 1 metodbok.</a:t>
            </a:r>
          </a:p>
          <a:p>
            <a:pPr indent="0">
              <a:spcAft>
                <a:spcPts val="800"/>
              </a:spcAft>
              <a:buNone/>
            </a:pP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Vilken/vilka metoder ska ni använda er av? </a:t>
            </a:r>
          </a:p>
          <a:p>
            <a:pPr marL="1028700" lvl="1" indent="-342900">
              <a:spcAft>
                <a:spcPts val="800"/>
              </a:spcAft>
            </a:pP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t.ex. experiment, enkät, observation </a:t>
            </a:r>
          </a:p>
          <a:p>
            <a:pPr indent="0">
              <a:spcAft>
                <a:spcPts val="800"/>
              </a:spcAft>
              <a:buNone/>
            </a:pP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Bibliotekets Metodhylla</a:t>
            </a:r>
          </a:p>
          <a:p>
            <a:pPr marL="1028700" lvl="1" indent="-342900">
              <a:spcAft>
                <a:spcPts val="800"/>
              </a:spcAft>
            </a:pP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läs på plats eller kopiera/fotografera. Inga utlån!</a:t>
            </a:r>
          </a:p>
          <a:p>
            <a:pPr marL="1028700" lvl="1" indent="-342900">
              <a:spcAft>
                <a:spcPts val="800"/>
              </a:spcAft>
            </a:pPr>
            <a:r>
              <a:rPr lang="sv-S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Tips: </a:t>
            </a:r>
            <a:r>
              <a:rPr lang="sv-SE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Gymnasiearbetet – en handbok</a:t>
            </a:r>
          </a:p>
          <a:p>
            <a:pPr marL="457200">
              <a:spcAft>
                <a:spcPts val="800"/>
              </a:spcAft>
            </a:pPr>
            <a:endParaRPr lang="sv-SE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45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DBB23DC0-9928-BB9E-0142-9012A1CC4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sv-SE" sz="3600">
                <a:solidFill>
                  <a:schemeClr val="tx2"/>
                </a:solidFill>
              </a:rPr>
              <a:t>Regler kring AI i gymnasiearbetet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5EC97C-822F-21B6-56B9-334F746B6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0065" y="1630288"/>
            <a:ext cx="5755771" cy="2694286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sv-SE" sz="2000" dirty="0">
                <a:solidFill>
                  <a:schemeClr val="tx2"/>
                </a:solidFill>
              </a:rPr>
              <a:t>Det finns fastställda regler för er användning av </a:t>
            </a:r>
            <a:br>
              <a:rPr lang="sv-SE" sz="2000" dirty="0">
                <a:solidFill>
                  <a:schemeClr val="tx2"/>
                </a:solidFill>
              </a:rPr>
            </a:br>
            <a:r>
              <a:rPr lang="sv-SE" sz="2000" dirty="0">
                <a:solidFill>
                  <a:schemeClr val="tx2"/>
                </a:solidFill>
              </a:rPr>
              <a:t>generativ AI i gymnasiearbetet</a:t>
            </a:r>
          </a:p>
          <a:p>
            <a:pPr>
              <a:lnSpc>
                <a:spcPct val="150000"/>
              </a:lnSpc>
            </a:pPr>
            <a:r>
              <a:rPr lang="sv-SE" sz="2000" dirty="0">
                <a:solidFill>
                  <a:schemeClr val="tx2"/>
                </a:solidFill>
              </a:rPr>
              <a:t>Reglerna finns publicerade på Unikum</a:t>
            </a:r>
          </a:p>
          <a:p>
            <a:endParaRPr lang="sv-SE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4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358</Words>
  <Application>Microsoft Office PowerPoint</Application>
  <PresentationFormat>Bredbild</PresentationFormat>
  <Paragraphs>51</Paragraphs>
  <Slides>8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Symbol</vt:lpstr>
      <vt:lpstr>Office-tema</vt:lpstr>
      <vt:lpstr>PowerPoint-presentation</vt:lpstr>
      <vt:lpstr>Sök böcker</vt:lpstr>
      <vt:lpstr>Faktadatabaser</vt:lpstr>
      <vt:lpstr>Vetenskapliga publikationer</vt:lpstr>
      <vt:lpstr>Webbsidor</vt:lpstr>
      <vt:lpstr>Källhänvisning</vt:lpstr>
      <vt:lpstr>Metod</vt:lpstr>
      <vt:lpstr>Regler kring AI i gymnasiearbetet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Åström Maria</dc:creator>
  <cp:lastModifiedBy>Åström Maria</cp:lastModifiedBy>
  <cp:revision>37</cp:revision>
  <cp:lastPrinted>2024-10-15T07:31:31Z</cp:lastPrinted>
  <dcterms:created xsi:type="dcterms:W3CDTF">2024-10-14T11:41:22Z</dcterms:created>
  <dcterms:modified xsi:type="dcterms:W3CDTF">2025-09-30T15:03:54Z</dcterms:modified>
</cp:coreProperties>
</file>